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701" r:id="rId3"/>
  </p:sldMasterIdLst>
  <p:notesMasterIdLst>
    <p:notesMasterId r:id="rId38"/>
  </p:notesMasterIdLst>
  <p:sldIdLst>
    <p:sldId id="529" r:id="rId4"/>
    <p:sldId id="423" r:id="rId5"/>
    <p:sldId id="3277" r:id="rId6"/>
    <p:sldId id="3219" r:id="rId7"/>
    <p:sldId id="3225" r:id="rId8"/>
    <p:sldId id="477" r:id="rId9"/>
    <p:sldId id="3278" r:id="rId10"/>
    <p:sldId id="3279" r:id="rId11"/>
    <p:sldId id="3280" r:id="rId12"/>
    <p:sldId id="3286" r:id="rId13"/>
    <p:sldId id="432" r:id="rId14"/>
    <p:sldId id="3274" r:id="rId15"/>
    <p:sldId id="3284" r:id="rId16"/>
    <p:sldId id="3285" r:id="rId17"/>
    <p:sldId id="3287" r:id="rId18"/>
    <p:sldId id="3288" r:id="rId19"/>
    <p:sldId id="3290" r:id="rId20"/>
    <p:sldId id="3291" r:id="rId21"/>
    <p:sldId id="3292" r:id="rId22"/>
    <p:sldId id="3289" r:id="rId23"/>
    <p:sldId id="434" r:id="rId24"/>
    <p:sldId id="435" r:id="rId25"/>
    <p:sldId id="3294" r:id="rId26"/>
    <p:sldId id="436" r:id="rId27"/>
    <p:sldId id="3293" r:id="rId28"/>
    <p:sldId id="3295" r:id="rId29"/>
    <p:sldId id="428" r:id="rId30"/>
    <p:sldId id="3275" r:id="rId31"/>
    <p:sldId id="3269" r:id="rId32"/>
    <p:sldId id="3296" r:id="rId33"/>
    <p:sldId id="3297" r:id="rId34"/>
    <p:sldId id="3298" r:id="rId35"/>
    <p:sldId id="3299" r:id="rId36"/>
    <p:sldId id="3300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891637"/>
    <a:srgbClr val="762416"/>
    <a:srgbClr val="1E177C"/>
    <a:srgbClr val="EA968D"/>
    <a:srgbClr val="9290EA"/>
    <a:srgbClr val="FF0000"/>
    <a:srgbClr val="1A17A5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240" autoAdjust="0"/>
  </p:normalViewPr>
  <p:slideViewPr>
    <p:cSldViewPr>
      <p:cViewPr varScale="1">
        <p:scale>
          <a:sx n="95" d="100"/>
          <a:sy n="95" d="100"/>
        </p:scale>
        <p:origin x="1016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945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1162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92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5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90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72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58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29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7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5265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557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069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70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2771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349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5835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0529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0400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3696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50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6884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44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90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8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0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517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a collusion of two parties can recover a party’s secret salary.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C74E1E-7417-4D0E-B780-8455AF6FB1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88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21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75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08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88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52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BCA-552B-6A4C-8B63-2F3CEDB3E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91F98-84F5-F944-916F-549D494C4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A05C7-1F26-E445-A28E-82D23BD8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F1894-5558-0C4B-91DA-F293BEBC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19C1D-5005-954C-8951-53CC5A11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7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010C-628E-084D-B8C5-ED48FD5E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97A6-4642-804C-93E2-F9767152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7C27C-6B97-964B-9936-639741BC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11D0B-0B0C-4E4C-A975-908871A4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0CCE-B38C-9849-BD61-998D2294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8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9968-289E-8E4E-A383-A1A4F345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C761F-8F68-224C-BDFB-E50BC0288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A65FE-6027-8F49-9FA1-AE193B72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F4682-7379-0D4A-8F3E-DB855C62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61E9E-4EE6-DD44-B2AD-A3829915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8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A8A9-3371-B448-A3A2-BFAD62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06CA-B3D9-ED4A-B077-BE887B8F8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26A2A-6088-1D47-BF9E-287334DB5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6188B-3C69-E74A-9F41-1F1C67422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30796-3781-EB47-82E1-03453E96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3A8F5-E8B8-174F-9808-AA3402E5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89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3417-3EF5-E043-8E1A-5AFEB226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2AF08-BB14-0B48-A095-E77C2583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9CAA5-8DF1-AC45-B046-251084BC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6D4E7-AB16-9A40-A9C3-250330F7C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EAF74-28C7-4C42-86C4-7C7DAA78C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05942-6265-6E47-B8E7-005C52BB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D9CAA-A5F9-1646-A733-8C4CF3BB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3481B-7926-BA4D-AAF9-7BB01378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3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DB13-2C82-3F47-A442-C66D8915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2BC9D-94E3-7147-8CFE-D5F98B1D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885C8-7336-894F-BD0D-80ABB64A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E75DF-A420-5A43-A3A9-CE9F5A29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32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8352A-72B0-3641-A387-6B46F9A2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5366B-A9B5-C04B-BE90-6CCA302A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18E9-C42F-8747-8925-2E973B68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44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8953-E09A-BB40-861D-88A221B0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A409-8D69-D542-B588-339A65D63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04E08-2A50-144E-B87D-2F5958ABD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EF0C9-78E1-0041-9BA1-B2AD5058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501D1-1037-484A-B689-E61E3CBF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78944-67CC-394B-9583-49ED9263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0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AE9A-B3B2-AE46-A9ED-3E9ACAEE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248FA-C9EA-0341-A5BC-7762C3E10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BE7CE-929E-B740-BE53-1541B875B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73AD9-196F-5842-AD42-F48DB764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2FA12-B2A4-DB49-B87B-134BB4C1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EF11B-B211-C942-914C-893C518D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04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C14B-07DD-DC49-9E5F-D7114072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CD1AD-0E91-364B-BE81-FC1452FE7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7BF9-3FF7-FA48-8AD0-0753F9BF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12C1D-4D5E-6144-B807-32B417B0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1F0CF-5EED-BE43-AE2B-38BDEA7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561E8-C8BA-1F47-88E1-3D48749FC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33D79-6461-504B-A865-875467BC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9E925-4048-2D49-97DF-8C2C9B78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DAE40-038F-2F4D-8231-7D4BFBE4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0CEA8-D593-7A40-805E-52E50D6D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72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1714" y="1217369"/>
            <a:ext cx="8197061" cy="37619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714" y="5551716"/>
            <a:ext cx="8197061" cy="571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latin typeface="Calibri Light"/>
                <a:cs typeface="Calibri Light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1714" y="4979318"/>
            <a:ext cx="8197061" cy="572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 b="1" i="0" cap="all">
                <a:solidFill>
                  <a:schemeClr val="tx2"/>
                </a:solidFill>
                <a:latin typeface="Calibri"/>
                <a:cs typeface="Calibri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1713" y="105175"/>
            <a:ext cx="8019145" cy="11311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11059" y="6291100"/>
            <a:ext cx="58446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56C8676-1494-424A-9EE1-69F4EB666B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84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E52CA5-D5D8-F142-965D-C7C4998AB29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1E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6384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56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B9F1F-6480-4C70-B2FA-BA8A0780FB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A9AA8-9734-4BF3-B765-B6D6DA530A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9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FF70A-E8BF-49CE-95C1-B682D828A5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20B10-6661-455B-BB94-5B71FDED797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5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3BE24-AC29-4FF4-ADC6-35745F5ED2E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7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8C519-6A07-4F9B-BB38-ED3C6DD52EC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7DFC7-3B6F-4FBE-A4FF-4EE991A629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0B428-9972-4656-AF57-9E452F34DB4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FECDCB-AB58-484D-8F01-FB01F46F1D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41C52-D49A-4C73-8E66-75469B719CB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5485C-AB55-4910-BC55-38AFE8FA62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3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84A2-B24B-476A-B461-1402D306BD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6A0AB-08E2-8E42-B00F-CB4C2A66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F5BBF-1300-2446-B454-7906ED39E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BAB33-A4FD-714C-B4C7-8F4E2E9A7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87482-8000-4142-B836-97BB4FACA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0FD5D-F920-6141-8A33-852F1C77A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0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09B1FC-1568-4664-B399-59FB0FF9121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0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10" Type="http://schemas.openxmlformats.org/officeDocument/2006/relationships/image" Target="../media/image230.png"/><Relationship Id="rId4" Type="http://schemas.openxmlformats.org/officeDocument/2006/relationships/image" Target="../media/image2.png"/><Relationship Id="rId9" Type="http://schemas.openxmlformats.org/officeDocument/2006/relationships/image" Target="../media/image42.png"/><Relationship Id="rId1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39.png"/><Relationship Id="rId18" Type="http://schemas.openxmlformats.org/officeDocument/2006/relationships/image" Target="../media/image330.png"/><Relationship Id="rId3" Type="http://schemas.openxmlformats.org/officeDocument/2006/relationships/image" Target="../media/image1.png"/><Relationship Id="rId21" Type="http://schemas.openxmlformats.org/officeDocument/2006/relationships/image" Target="../media/image67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10.png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24" Type="http://schemas.openxmlformats.org/officeDocument/2006/relationships/image" Target="../media/image390.png"/><Relationship Id="rId5" Type="http://schemas.openxmlformats.org/officeDocument/2006/relationships/image" Target="../media/image2.png"/><Relationship Id="rId15" Type="http://schemas.openxmlformats.org/officeDocument/2006/relationships/image" Target="../media/image300.png"/><Relationship Id="rId23" Type="http://schemas.openxmlformats.org/officeDocument/2006/relationships/image" Target="../media/image380.png"/><Relationship Id="rId10" Type="http://schemas.openxmlformats.org/officeDocument/2006/relationships/image" Target="../media/image230.png"/><Relationship Id="rId19" Type="http://schemas.openxmlformats.org/officeDocument/2006/relationships/image" Target="../media/image340.png"/><Relationship Id="rId4" Type="http://schemas.openxmlformats.org/officeDocument/2006/relationships/image" Target="../media/image32.png"/><Relationship Id="rId9" Type="http://schemas.openxmlformats.org/officeDocument/2006/relationships/image" Target="../media/image65.png"/><Relationship Id="rId14" Type="http://schemas.openxmlformats.org/officeDocument/2006/relationships/image" Target="../media/image290.png"/><Relationship Id="rId22" Type="http://schemas.openxmlformats.org/officeDocument/2006/relationships/image" Target="../media/image3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18" Type="http://schemas.openxmlformats.org/officeDocument/2006/relationships/image" Target="../media/image330.png"/><Relationship Id="rId26" Type="http://schemas.openxmlformats.org/officeDocument/2006/relationships/image" Target="../media/image64.png"/><Relationship Id="rId3" Type="http://schemas.openxmlformats.org/officeDocument/2006/relationships/image" Target="../media/image1.png"/><Relationship Id="rId21" Type="http://schemas.openxmlformats.org/officeDocument/2006/relationships/image" Target="../media/image69.png"/><Relationship Id="rId7" Type="http://schemas.openxmlformats.org/officeDocument/2006/relationships/image" Target="../media/image200.png"/><Relationship Id="rId12" Type="http://schemas.openxmlformats.org/officeDocument/2006/relationships/image" Target="../media/image39.png"/><Relationship Id="rId17" Type="http://schemas.openxmlformats.org/officeDocument/2006/relationships/image" Target="../media/image66.png"/><Relationship Id="rId25" Type="http://schemas.openxmlformats.org/officeDocument/2006/relationships/image" Target="../media/image45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8.png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50.png"/><Relationship Id="rId24" Type="http://schemas.openxmlformats.org/officeDocument/2006/relationships/image" Target="../media/image440.png"/><Relationship Id="rId5" Type="http://schemas.openxmlformats.org/officeDocument/2006/relationships/image" Target="../media/image2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10" Type="http://schemas.openxmlformats.org/officeDocument/2006/relationships/image" Target="../media/image240.png"/><Relationship Id="rId19" Type="http://schemas.openxmlformats.org/officeDocument/2006/relationships/image" Target="../media/image340.png"/><Relationship Id="rId4" Type="http://schemas.openxmlformats.org/officeDocument/2006/relationships/image" Target="../media/image32.png"/><Relationship Id="rId9" Type="http://schemas.openxmlformats.org/officeDocument/2006/relationships/image" Target="../media/image230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74.png"/><Relationship Id="rId18" Type="http://schemas.openxmlformats.org/officeDocument/2006/relationships/image" Target="../media/image470.png"/><Relationship Id="rId3" Type="http://schemas.openxmlformats.org/officeDocument/2006/relationships/image" Target="../media/image1.png"/><Relationship Id="rId21" Type="http://schemas.openxmlformats.org/officeDocument/2006/relationships/image" Target="../media/image500.png"/><Relationship Id="rId7" Type="http://schemas.openxmlformats.org/officeDocument/2006/relationships/image" Target="../media/image200.png"/><Relationship Id="rId12" Type="http://schemas.openxmlformats.org/officeDocument/2006/relationships/image" Target="../media/image31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40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300.png"/><Relationship Id="rId24" Type="http://schemas.openxmlformats.org/officeDocument/2006/relationships/image" Target="../media/image75.png"/><Relationship Id="rId5" Type="http://schemas.openxmlformats.org/officeDocument/2006/relationships/image" Target="../media/image2.png"/><Relationship Id="rId15" Type="http://schemas.openxmlformats.org/officeDocument/2006/relationships/image" Target="../media/image430.png"/><Relationship Id="rId23" Type="http://schemas.openxmlformats.org/officeDocument/2006/relationships/image" Target="../media/image520.png"/><Relationship Id="rId10" Type="http://schemas.openxmlformats.org/officeDocument/2006/relationships/image" Target="../media/image290.png"/><Relationship Id="rId19" Type="http://schemas.openxmlformats.org/officeDocument/2006/relationships/image" Target="../media/image480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Relationship Id="rId14" Type="http://schemas.openxmlformats.org/officeDocument/2006/relationships/image" Target="../media/image420.png"/><Relationship Id="rId22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26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24" Type="http://schemas.openxmlformats.org/officeDocument/2006/relationships/image" Target="../media/image440.png"/><Relationship Id="rId5" Type="http://schemas.openxmlformats.org/officeDocument/2006/relationships/image" Target="../media/image2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4" Type="http://schemas.openxmlformats.org/officeDocument/2006/relationships/image" Target="../media/image76.png"/><Relationship Id="rId9" Type="http://schemas.openxmlformats.org/officeDocument/2006/relationships/image" Target="../media/image77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Relationship Id="rId27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26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24" Type="http://schemas.openxmlformats.org/officeDocument/2006/relationships/image" Target="../media/image440.png"/><Relationship Id="rId5" Type="http://schemas.openxmlformats.org/officeDocument/2006/relationships/image" Target="../media/image2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4" Type="http://schemas.openxmlformats.org/officeDocument/2006/relationships/image" Target="../media/image76.png"/><Relationship Id="rId9" Type="http://schemas.openxmlformats.org/officeDocument/2006/relationships/image" Target="../media/image77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Relationship Id="rId27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21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emf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6.emf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NULL"/><Relationship Id="rId5" Type="http://schemas.openxmlformats.org/officeDocument/2006/relationships/image" Target="../media/image11.png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0.png"/><Relationship Id="rId18" Type="http://schemas.openxmlformats.org/officeDocument/2006/relationships/image" Target="NULL"/><Relationship Id="rId3" Type="http://schemas.openxmlformats.org/officeDocument/2006/relationships/image" Target="../media/image25.png"/><Relationship Id="rId21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9.png"/><Relationship Id="rId17" Type="http://schemas.openxmlformats.org/officeDocument/2006/relationships/image" Target="NULL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image" Target="NULL"/><Relationship Id="rId10" Type="http://schemas.openxmlformats.org/officeDocument/2006/relationships/image" Target="../media/image27.png"/><Relationship Id="rId19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png"/><Relationship Id="rId18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../media/image20.jpe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17" Type="http://schemas.openxmlformats.org/officeDocument/2006/relationships/image" Target="NULL"/><Relationship Id="rId2" Type="http://schemas.openxmlformats.org/officeDocument/2006/relationships/notesSlide" Target="../notesSlides/notesSlide8.xml"/><Relationship Id="rId16" Type="http://schemas.openxmlformats.org/officeDocument/2006/relationships/image" Target="NUL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5.png"/><Relationship Id="rId5" Type="http://schemas.openxmlformats.org/officeDocument/2006/relationships/image" Target="../media/image10.png"/><Relationship Id="rId15" Type="http://schemas.openxmlformats.org/officeDocument/2006/relationships/image" Target="NULL"/><Relationship Id="rId10" Type="http://schemas.openxmlformats.org/officeDocument/2006/relationships/image" Target="../media/image34.png"/><Relationship Id="rId19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NULL"/><Relationship Id="rId18" Type="http://schemas.openxmlformats.org/officeDocument/2006/relationships/image" Target="../media/image24.png"/><Relationship Id="rId3" Type="http://schemas.openxmlformats.org/officeDocument/2006/relationships/image" Target="../media/image40.png"/><Relationship Id="rId7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5" Type="http://schemas.openxmlformats.org/officeDocument/2006/relationships/image" Target="NULL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23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E0257FBE-50E8-444D-9DB5-C76CA0A3B0D6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</p:spTree>
    <p:extLst>
      <p:ext uri="{BB962C8B-B14F-4D97-AF65-F5344CB8AC3E}">
        <p14:creationId xmlns:p14="http://schemas.microsoft.com/office/powerpoint/2010/main" val="144709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653136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3491880" y="2151068"/>
            <a:ext cx="5904656" cy="4706932"/>
            <a:chOff x="3491880" y="2151068"/>
            <a:chExt cx="5904656" cy="47069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491880" y="4221088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secret </a:t>
                  </a:r>
                  <a14:m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4221088"/>
                  <a:ext cx="1166826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6522"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>
              <a:off x="4211960" y="5589240"/>
              <a:ext cx="5184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79512" y="4725144"/>
                <a:ext cx="37664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Each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truly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random (independent of secret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 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725144"/>
                <a:ext cx="3766482" cy="1200329"/>
              </a:xfrm>
              <a:prstGeom prst="rect">
                <a:avLst/>
              </a:prstGeom>
              <a:blipFill>
                <a:blip r:embed="rId13"/>
                <a:stretch>
                  <a:fillRect l="-2349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179512" y="5910371"/>
            <a:ext cx="376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 two shares uniquely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b.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59465" y="2247062"/>
            <a:ext cx="5813045" cy="2478082"/>
            <a:chOff x="4159465" y="2247062"/>
            <a:chExt cx="5813045" cy="2478082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4159465" y="2627128"/>
              <a:ext cx="4444983" cy="2098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20085356">
              <a:off x="6796808" y="2721861"/>
              <a:ext cx="3175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random line through (0,b)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14" b="59366"/>
            <a:stretch/>
          </p:blipFill>
          <p:spPr>
            <a:xfrm>
              <a:off x="8019430" y="2247062"/>
              <a:ext cx="392919" cy="40662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80" y="1678496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2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line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blipFill>
                <a:blip r:embed="rId4"/>
                <a:stretch>
                  <a:fillRect l="-68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395537" y="458112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can recover secret from any two shares.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/>
              <p:nvPr/>
            </p:nvSpPr>
            <p:spPr>
              <a:xfrm>
                <a:off x="412466" y="5109809"/>
                <a:ext cx="8319068" cy="1095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Proof: Parties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𝑗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given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can solve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(=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6" y="5109809"/>
                <a:ext cx="8319068" cy="1095300"/>
              </a:xfrm>
              <a:prstGeom prst="rect">
                <a:avLst/>
              </a:prstGeom>
              <a:blipFill>
                <a:blip r:embed="rId6"/>
                <a:stretch>
                  <a:fillRect l="-1220" t="-4598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18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line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blipFill>
                <a:blip r:embed="rId4"/>
                <a:stretch>
                  <a:fillRect l="-68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395536" y="4581128"/>
            <a:ext cx="874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any single party has no information about the secret.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/>
              <p:nvPr/>
            </p:nvSpPr>
            <p:spPr>
              <a:xfrm>
                <a:off x="412466" y="5109809"/>
                <a:ext cx="83190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Proof: Party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’s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random, independent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random and so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6" y="5109809"/>
                <a:ext cx="8319068" cy="830997"/>
              </a:xfrm>
              <a:prstGeom prst="rect">
                <a:avLst/>
              </a:prstGeom>
              <a:blipFill>
                <a:blip r:embed="rId6"/>
                <a:stretch>
                  <a:fillRect l="-1220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64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412776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degree-(t-1) polynomial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412776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2362984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62984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A4A1F9-FF67-F944-966F-5E486BD34DC8}"/>
                  </a:ext>
                </a:extLst>
              </p:cNvPr>
              <p:cNvSpPr txBox="1"/>
              <p:nvPr/>
            </p:nvSpPr>
            <p:spPr>
              <a:xfrm>
                <a:off x="395537" y="4581128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Correctness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can recover secret from any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A4A1F9-FF67-F944-966F-5E486BD3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4581128"/>
                <a:ext cx="7776864" cy="461665"/>
              </a:xfrm>
              <a:prstGeom prst="rect">
                <a:avLst/>
              </a:prstGeom>
              <a:blipFill>
                <a:blip r:embed="rId6"/>
                <a:stretch>
                  <a:fillRect l="-130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C49B9-3EC2-E34F-B0E3-047A093E0279}"/>
                  </a:ext>
                </a:extLst>
              </p:cNvPr>
              <p:cNvSpPr txBox="1"/>
              <p:nvPr/>
            </p:nvSpPr>
            <p:spPr>
              <a:xfrm>
                <a:off x="395536" y="5199583"/>
                <a:ext cx="77768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Security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the distribution of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𝑎𝑛𝑦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 is independent of the secret.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C49B9-3EC2-E34F-B0E3-047A093E0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199583"/>
                <a:ext cx="7776864" cy="830997"/>
              </a:xfrm>
              <a:prstGeom prst="rect">
                <a:avLst/>
              </a:prstGeom>
              <a:blipFill>
                <a:blip r:embed="rId7"/>
                <a:stretch>
                  <a:fillRect l="-130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1B86883-FFA7-7A4D-B031-B417341FA061}"/>
              </a:ext>
            </a:extLst>
          </p:cNvPr>
          <p:cNvSpPr txBox="1"/>
          <p:nvPr/>
        </p:nvSpPr>
        <p:spPr>
          <a:xfrm>
            <a:off x="395536" y="6165304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noProof="0" dirty="0">
                <a:solidFill>
                  <a:srgbClr val="000000"/>
                </a:solidFill>
                <a:latin typeface="Arial"/>
                <a:cs typeface="Arial"/>
              </a:rPr>
              <a:t>Note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need p to be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larger than the number of parties n.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2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1475656" y="4325312"/>
                <a:ext cx="5973750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325312"/>
                <a:ext cx="5973750" cy="1767984"/>
              </a:xfrm>
              <a:prstGeom prst="rect">
                <a:avLst/>
              </a:prstGeom>
              <a:blipFill>
                <a:blip r:embed="rId3"/>
                <a:stretch>
                  <a:fillRect r="-849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22F07A-2BBF-3C44-9F73-3E6F6CF2DC0F}"/>
              </a:ext>
            </a:extLst>
          </p:cNvPr>
          <p:cNvSpPr/>
          <p:nvPr/>
        </p:nvSpPr>
        <p:spPr>
          <a:xfrm>
            <a:off x="2339752" y="4325312"/>
            <a:ext cx="3096344" cy="1767984"/>
          </a:xfrm>
          <a:prstGeom prst="roundRect">
            <a:avLst/>
          </a:prstGeom>
          <a:solidFill>
            <a:schemeClr val="accent1">
              <a:alpha val="35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via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Vandermonde</a:t>
            </a:r>
            <a:r>
              <a:rPr kumimoji="0" lang="en-US" sz="24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matrices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Let’s look at shares of parties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blipFill>
                <a:blip r:embed="rId6"/>
                <a:stretch>
                  <a:fillRect l="-129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r>
                  <a:rPr kumimoji="0" lang="en-US" sz="2400" i="1" u="none" strike="noStrike" kern="1200" cap="none" spc="0" normalizeH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which is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invertible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69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3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Alternatively,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Lagrange interpolation</a:t>
            </a:r>
            <a:r>
              <a:rPr kumimoji="0" lang="en-US" sz="24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gives an explicit formula that recovers b.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40D87D-FDE1-324E-9AB8-DA7902523746}"/>
                  </a:ext>
                </a:extLst>
              </p:cNvPr>
              <p:cNvSpPr txBox="1"/>
              <p:nvPr/>
            </p:nvSpPr>
            <p:spPr>
              <a:xfrm>
                <a:off x="522149" y="4139377"/>
                <a:ext cx="7848872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0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𝑖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𝑡</m:t>
                          </m:r>
                        </m:sup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𝑓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𝑖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)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40D87D-FDE1-324E-9AB8-DA7902523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9" y="4139377"/>
                <a:ext cx="7848872" cy="1169807"/>
              </a:xfrm>
              <a:prstGeom prst="rect">
                <a:avLst/>
              </a:prstGeom>
              <a:blipFill>
                <a:blip r:embed="rId5"/>
                <a:stretch>
                  <a:fillRect t="-96809" b="-1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19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blipFill>
                <a:blip r:embed="rId3"/>
                <a:stretch>
                  <a:fillRect t="-709" r="-7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Let’s look at shares of parties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blipFill>
                <a:blip r:embed="rId6"/>
                <a:stretch>
                  <a:fillRect l="-129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−1)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l="-74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blipFill>
                <a:blip r:embed="rId3"/>
                <a:stretch>
                  <a:fillRect t="-709" r="-7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Security: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 every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valu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there is a unique polynomial with constant term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blipFill>
                <a:blip r:embed="rId6"/>
                <a:stretch>
                  <a:fillRect l="-1062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−1)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l="-74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82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3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Security: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 every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valu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there is a unique polynomial with constant term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blipFill>
                <a:blip r:embed="rId5"/>
                <a:stretch>
                  <a:fillRect l="-1062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BA8ED9-EF58-E345-92C2-A6543C243E93}"/>
                  </a:ext>
                </a:extLst>
              </p:cNvPr>
              <p:cNvSpPr txBox="1"/>
              <p:nvPr/>
            </p:nvSpPr>
            <p:spPr>
              <a:xfrm>
                <a:off x="539552" y="4182179"/>
                <a:ext cx="83529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Corollary: for every value of the secret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is equally likely given the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In other words, the secret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is perfectly hidden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BA8ED9-EF58-E345-92C2-A6543C243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82179"/>
                <a:ext cx="8352929" cy="1200329"/>
              </a:xfrm>
              <a:prstGeom prst="rect">
                <a:avLst/>
              </a:prstGeom>
              <a:blipFill>
                <a:blip r:embed="rId6"/>
                <a:stretch>
                  <a:fillRect l="-1062" t="-4211" r="-182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23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</a:t>
            </a:r>
            <a:r>
              <a:rPr lang="en-US" b="1" i="1" dirty="0">
                <a:solidFill>
                  <a:srgbClr val="1A17A5"/>
                </a:solidFill>
                <a:latin typeface="Calibri" pitchFamily="34" charset="0"/>
              </a:rPr>
              <a:t>Multi-</a:t>
            </a:r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party Computation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087492" y="1761668"/>
            <a:ext cx="908444" cy="940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4572000" y="1700808"/>
            <a:ext cx="1232138" cy="10081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01301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256895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563673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14" y="3160844"/>
            <a:ext cx="782216" cy="11026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63589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9523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>
            <a:off x="488017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528" y="4653136"/>
            <a:ext cx="754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1A17A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17A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HONEST MAJORITY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23528" y="5363924"/>
                <a:ext cx="8555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Information-theoretically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Secure Protocols for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parties with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&lt;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𝒏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/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𝟐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corruptions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63924"/>
                <a:ext cx="8555772" cy="830997"/>
              </a:xfrm>
              <a:prstGeom prst="rect">
                <a:avLst/>
              </a:prstGeom>
              <a:blipFill>
                <a:blip r:embed="rId5"/>
                <a:stretch>
                  <a:fillRect l="-118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23528" y="6228020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[BenOr-Goldwasser-Wigderson’88, Chaum-Crepeau-Damgard’88, BenOr-Rabin’89]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60" y="1658417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6751081" y="2430003"/>
            <a:ext cx="1143870" cy="998139"/>
            <a:chOff x="7909560" y="1958696"/>
            <a:chExt cx="1143870" cy="9981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66" t="38538" r="33550" b="36747"/>
            <a:stretch/>
          </p:blipFill>
          <p:spPr>
            <a:xfrm>
              <a:off x="8100391" y="1958696"/>
              <a:ext cx="953039" cy="99813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09560" y="2411806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16200000">
            <a:off x="5742808" y="2081077"/>
            <a:ext cx="1042760" cy="936103"/>
            <a:chOff x="6431739" y="2385644"/>
            <a:chExt cx="1042760" cy="93610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3" t="39915" r="60699" b="36906"/>
            <a:stretch/>
          </p:blipFill>
          <p:spPr>
            <a:xfrm>
              <a:off x="6588225" y="2385644"/>
              <a:ext cx="886274" cy="93610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6431739" y="2774005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40871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347649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Callout 33"/>
          <p:cNvSpPr/>
          <p:nvPr/>
        </p:nvSpPr>
        <p:spPr>
          <a:xfrm>
            <a:off x="271993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" name="Triangle 1"/>
          <p:cNvSpPr/>
          <p:nvPr/>
        </p:nvSpPr>
        <p:spPr>
          <a:xfrm>
            <a:off x="4355976" y="1412777"/>
            <a:ext cx="4561441" cy="2047358"/>
          </a:xfrm>
          <a:prstGeom prst="triangle">
            <a:avLst>
              <a:gd name="adj" fmla="val 512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9552" y="764704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[BenOr-Goldwasser-Wigderson’88, Chaum-Crepeau-Damgard’88, BenOr-Rabin’89]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1460" y="4365104"/>
            <a:ext cx="89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Each party secret-shares their input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on a degree-t polynomial.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5271" y="2603813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71" y="2603813"/>
                <a:ext cx="501845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012160" y="2247255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2247255"/>
                <a:ext cx="501845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5940152" y="3450486"/>
            <a:ext cx="376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Arithmetic circuit for 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3528" y="5376698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Proceed gate by gate, maintaining the invariant that the parties holds a secret sharing of every wire value.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6207695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 Exchange the output shares &amp; reconstruct the output.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C2AE5-0449-0E4C-AFC2-DF5B6F1301E4}"/>
              </a:ext>
            </a:extLst>
          </p:cNvPr>
          <p:cNvSpPr txBox="1"/>
          <p:nvPr/>
        </p:nvSpPr>
        <p:spPr>
          <a:xfrm>
            <a:off x="1945342" y="4859350"/>
            <a:ext cx="5651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// so, security against t corruptions</a:t>
            </a:r>
          </a:p>
        </p:txBody>
      </p:sp>
    </p:spTree>
    <p:extLst>
      <p:ext uri="{BB962C8B-B14F-4D97-AF65-F5344CB8AC3E}">
        <p14:creationId xmlns:p14="http://schemas.microsoft.com/office/powerpoint/2010/main" val="9855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  <p:bldP spid="44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3837222" y="2178452"/>
            <a:ext cx="5559314" cy="4706932"/>
            <a:chOff x="3837222" y="2151068"/>
            <a:chExt cx="5559314" cy="47069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837222" y="4081626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081626"/>
                  <a:ext cx="116682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>
              <a:off x="4211960" y="5589240"/>
              <a:ext cx="5184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V="1">
            <a:off x="4159465" y="2627128"/>
            <a:ext cx="4444983" cy="2098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Addition gate: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9512" y="5703639"/>
            <a:ext cx="376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add shares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13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1758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Straight Connector 50"/>
          <p:cNvCxnSpPr/>
          <p:nvPr/>
        </p:nvCxnSpPr>
        <p:spPr>
          <a:xfrm flipV="1">
            <a:off x="4311865" y="4291689"/>
            <a:ext cx="4508607" cy="1081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3837222" y="2907305"/>
            <a:ext cx="1166826" cy="4706932"/>
            <a:chOff x="3837222" y="2151068"/>
            <a:chExt cx="1166826" cy="4706932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837222" y="4167292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167292"/>
                  <a:ext cx="116682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44008" y="4221088"/>
            <a:ext cx="2376264" cy="974767"/>
            <a:chOff x="4652730" y="3316922"/>
            <a:chExt cx="2376264" cy="974767"/>
          </a:xfrm>
        </p:grpSpPr>
        <p:sp>
          <p:nvSpPr>
            <p:cNvPr id="58" name="Oval 57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868144" y="3997018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516216" y="3822385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248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4" name="Straight Connector 63"/>
          <p:cNvCxnSpPr/>
          <p:nvPr/>
        </p:nvCxnSpPr>
        <p:spPr>
          <a:xfrm flipV="1">
            <a:off x="4139952" y="1124744"/>
            <a:ext cx="2880320" cy="238604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3707904" y="2668850"/>
            <a:ext cx="1166826" cy="469898"/>
            <a:chOff x="3686358" y="4111230"/>
            <a:chExt cx="1166826" cy="469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686358" y="4111230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358" y="4111230"/>
                  <a:ext cx="1166826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444752"/>
            <a:ext cx="1440160" cy="1158815"/>
            <a:chOff x="5220072" y="3132874"/>
            <a:chExt cx="1440160" cy="1158815"/>
          </a:xfrm>
        </p:grpSpPr>
        <p:sp>
          <p:nvSpPr>
            <p:cNvPr id="74" name="Oval 73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366322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3132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66" name="Rectangle 63">
            <a:extLst>
              <a:ext uri="{FF2B5EF4-FFF2-40B4-BE49-F238E27FC236}">
                <a16:creationId xmlns:a16="http://schemas.microsoft.com/office/drawing/2014/main" id="{C021BDC6-D44D-A445-84D8-B3AE3EA63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17A368-94A5-814D-BB28-83FEBCE1727B}"/>
              </a:ext>
            </a:extLst>
          </p:cNvPr>
          <p:cNvSpPr txBox="1"/>
          <p:nvPr/>
        </p:nvSpPr>
        <p:spPr>
          <a:xfrm>
            <a:off x="395536" y="735087"/>
            <a:ext cx="836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Insight: Can homomorphically compute on shares!</a:t>
            </a:r>
          </a:p>
        </p:txBody>
      </p:sp>
    </p:spTree>
    <p:extLst>
      <p:ext uri="{BB962C8B-B14F-4D97-AF65-F5344CB8AC3E}">
        <p14:creationId xmlns:p14="http://schemas.microsoft.com/office/powerpoint/2010/main" val="15559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/>
          <p:cNvCxnSpPr/>
          <p:nvPr/>
        </p:nvCxnSpPr>
        <p:spPr>
          <a:xfrm>
            <a:off x="4652730" y="2106444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211960" y="5544616"/>
            <a:ext cx="5184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V="1">
            <a:off x="4159465" y="2627128"/>
            <a:ext cx="4444983" cy="2098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Multiplication gate: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9512" y="5703639"/>
            <a:ext cx="376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multiply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shares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12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1758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Straight Connector 50"/>
          <p:cNvCxnSpPr/>
          <p:nvPr/>
        </p:nvCxnSpPr>
        <p:spPr>
          <a:xfrm flipV="1">
            <a:off x="4311865" y="4291689"/>
            <a:ext cx="4508607" cy="1081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652730" y="2907305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837222" y="4077072"/>
            <a:ext cx="1166826" cy="1260293"/>
            <a:chOff x="3837222" y="4077072"/>
            <a:chExt cx="1166826" cy="1260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837222" y="4077072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077072"/>
                  <a:ext cx="1166826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4572000" y="4393895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837222" y="4923529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923529"/>
                  <a:ext cx="116682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/>
            <p:cNvSpPr/>
            <p:nvPr/>
          </p:nvSpPr>
          <p:spPr>
            <a:xfrm>
              <a:off x="4572000" y="5194756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44008" y="4221088"/>
            <a:ext cx="2376264" cy="974767"/>
            <a:chOff x="4652730" y="3316922"/>
            <a:chExt cx="2376264" cy="974767"/>
          </a:xfrm>
        </p:grpSpPr>
        <p:sp>
          <p:nvSpPr>
            <p:cNvPr id="58" name="Oval 57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868144" y="3997018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516216" y="3822385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248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707904" y="2996139"/>
            <a:ext cx="1166826" cy="432861"/>
            <a:chOff x="3686358" y="4438519"/>
            <a:chExt cx="1166826" cy="4328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686358" y="4471270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358" y="4471270"/>
                  <a:ext cx="1166826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196752"/>
            <a:ext cx="1440160" cy="2088232"/>
            <a:chOff x="5220072" y="2884874"/>
            <a:chExt cx="1440160" cy="2088232"/>
          </a:xfrm>
        </p:grpSpPr>
        <p:sp>
          <p:nvSpPr>
            <p:cNvPr id="74" name="Oval 73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4038409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2884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4254759" y="877078"/>
            <a:ext cx="2463282" cy="2415994"/>
          </a:xfrm>
          <a:custGeom>
            <a:avLst/>
            <a:gdLst>
              <a:gd name="connsiteX0" fmla="*/ 0 w 2463282"/>
              <a:gd name="connsiteY0" fmla="*/ 1735493 h 2415994"/>
              <a:gd name="connsiteX1" fmla="*/ 391886 w 2463282"/>
              <a:gd name="connsiteY1" fmla="*/ 2183363 h 2415994"/>
              <a:gd name="connsiteX2" fmla="*/ 1063690 w 2463282"/>
              <a:gd name="connsiteY2" fmla="*/ 2388636 h 2415994"/>
              <a:gd name="connsiteX3" fmla="*/ 1698172 w 2463282"/>
              <a:gd name="connsiteY3" fmla="*/ 1586204 h 2415994"/>
              <a:gd name="connsiteX4" fmla="*/ 2313992 w 2463282"/>
              <a:gd name="connsiteY4" fmla="*/ 410546 h 2415994"/>
              <a:gd name="connsiteX5" fmla="*/ 2463282 w 2463282"/>
              <a:gd name="connsiteY5" fmla="*/ 0 h 24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282" h="2415994">
                <a:moveTo>
                  <a:pt x="0" y="1735493"/>
                </a:moveTo>
                <a:cubicBezTo>
                  <a:pt x="107302" y="1904999"/>
                  <a:pt x="214604" y="2074506"/>
                  <a:pt x="391886" y="2183363"/>
                </a:cubicBezTo>
                <a:cubicBezTo>
                  <a:pt x="569168" y="2292220"/>
                  <a:pt x="845976" y="2488162"/>
                  <a:pt x="1063690" y="2388636"/>
                </a:cubicBezTo>
                <a:cubicBezTo>
                  <a:pt x="1281404" y="2289110"/>
                  <a:pt x="1489788" y="1915886"/>
                  <a:pt x="1698172" y="1586204"/>
                </a:cubicBezTo>
                <a:cubicBezTo>
                  <a:pt x="1906556" y="1256522"/>
                  <a:pt x="2186474" y="674913"/>
                  <a:pt x="2313992" y="410546"/>
                </a:cubicBezTo>
                <a:cubicBezTo>
                  <a:pt x="2441510" y="146179"/>
                  <a:pt x="2463282" y="0"/>
                  <a:pt x="2463282" y="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degree-2 poly through (0,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blipFill rotWithShape="0">
                <a:blip r:embed="rId25"/>
                <a:stretch>
                  <a:fillRect l="-958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E797C2-F60D-2C40-BEEC-CB48144651DE}"/>
              </a:ext>
            </a:extLst>
          </p:cNvPr>
          <p:cNvSpPr txBox="1"/>
          <p:nvPr/>
        </p:nvSpPr>
        <p:spPr>
          <a:xfrm>
            <a:off x="395536" y="735087"/>
            <a:ext cx="836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Insight: Can homomorphically compute on shares!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6FB98-257D-E447-9AB9-B8A1CD4622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3047" y="1412776"/>
            <a:ext cx="988448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Multiplication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BAEB79-87A8-F24D-852A-266B1E7D8FDE}"/>
              </a:ext>
            </a:extLst>
          </p:cNvPr>
          <p:cNvSpPr txBox="1"/>
          <p:nvPr/>
        </p:nvSpPr>
        <p:spPr>
          <a:xfrm>
            <a:off x="539552" y="1275023"/>
            <a:ext cx="753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defRPr/>
            </a:pPr>
            <a:r>
              <a:rPr lang="en-US" sz="2400" dirty="0">
                <a:solidFill>
                  <a:srgbClr val="000000"/>
                </a:solidFill>
              </a:rPr>
              <a:t>In general, after a single multiplication, the shares will live on a degree-2t polynomial.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85DF9-BF8B-4144-8D09-9D650C9CEF50}"/>
                  </a:ext>
                </a:extLst>
              </p:cNvPr>
              <p:cNvSpPr txBox="1"/>
              <p:nvPr/>
            </p:nvSpPr>
            <p:spPr>
              <a:xfrm>
                <a:off x="539552" y="3154903"/>
                <a:ext cx="8784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We know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so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the 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 together have enough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information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to recover the product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of the secrets!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85DF9-BF8B-4144-8D09-9D650C9C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54903"/>
                <a:ext cx="8784976" cy="830997"/>
              </a:xfrm>
              <a:prstGeom prst="rect">
                <a:avLst/>
              </a:prstGeom>
              <a:blipFill>
                <a:blip r:embed="rId3"/>
                <a:stretch>
                  <a:fillRect l="-101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238E34F-D42A-E441-B443-8BD4B3C4121B}"/>
              </a:ext>
            </a:extLst>
          </p:cNvPr>
          <p:cNvSpPr txBox="1"/>
          <p:nvPr/>
        </p:nvSpPr>
        <p:spPr>
          <a:xfrm>
            <a:off x="539552" y="4379039"/>
            <a:ext cx="753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defRPr/>
            </a:pPr>
            <a:r>
              <a:rPr lang="en-US" sz="2400" dirty="0">
                <a:solidFill>
                  <a:srgbClr val="000000"/>
                </a:solidFill>
              </a:rPr>
              <a:t>What’s more, we also know that this recovery process is a linear function of the shares.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B81889-AAC9-214F-AF2A-B98310B64EFE}"/>
                  </a:ext>
                </a:extLst>
              </p:cNvPr>
              <p:cNvSpPr/>
              <p:nvPr/>
            </p:nvSpPr>
            <p:spPr>
              <a:xfrm>
                <a:off x="2627784" y="5310787"/>
                <a:ext cx="30742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rgbClr val="000000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b</m:t>
                    </m:r>
                    <m:r>
                      <a:rPr lang="en-US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′=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00000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B81889-AAC9-214F-AF2A-B98310B64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5310787"/>
                <a:ext cx="3074240" cy="584775"/>
              </a:xfrm>
              <a:prstGeom prst="rect">
                <a:avLst/>
              </a:prstGeom>
              <a:blipFill>
                <a:blip r:embed="rId4"/>
                <a:stretch>
                  <a:fillRect l="-4938" t="-129787" r="-1646" b="-20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AFB969-FF37-4143-A7AA-33BE0009BA67}"/>
                  </a:ext>
                </a:extLst>
              </p:cNvPr>
              <p:cNvSpPr txBox="1"/>
              <p:nvPr/>
            </p:nvSpPr>
            <p:spPr>
              <a:xfrm>
                <a:off x="539552" y="6074132"/>
                <a:ext cx="75371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for some publicly known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AFB969-FF37-4143-A7AA-33BE0009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074132"/>
                <a:ext cx="7537191" cy="523220"/>
              </a:xfrm>
              <a:prstGeom prst="rect">
                <a:avLst/>
              </a:prstGeom>
              <a:blipFill>
                <a:blip r:embed="rId5"/>
                <a:stretch>
                  <a:fillRect l="-1178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689A55-7246-284E-B3F9-A2E3A5F2236D}"/>
                  </a:ext>
                </a:extLst>
              </p:cNvPr>
              <p:cNvSpPr txBox="1"/>
              <p:nvPr/>
            </p:nvSpPr>
            <p:spPr>
              <a:xfrm>
                <a:off x="539552" y="2309971"/>
                <a:ext cx="75371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Need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shares to reconstruct.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689A55-7246-284E-B3F9-A2E3A5F2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09971"/>
                <a:ext cx="7537191" cy="461665"/>
              </a:xfrm>
              <a:prstGeom prst="rect">
                <a:avLst/>
              </a:prstGeom>
              <a:blipFill>
                <a:blip r:embed="rId6"/>
                <a:stretch>
                  <a:fillRect l="-1178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35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" grpId="0"/>
      <p:bldP spid="30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Degree Reduction Protocol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708920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/>
          <p:cNvCxnSpPr/>
          <p:nvPr/>
        </p:nvCxnSpPr>
        <p:spPr>
          <a:xfrm>
            <a:off x="4652730" y="2106444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211960" y="5544616"/>
            <a:ext cx="5184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70064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Connector 52"/>
          <p:cNvCxnSpPr/>
          <p:nvPr/>
        </p:nvCxnSpPr>
        <p:spPr>
          <a:xfrm>
            <a:off x="4652730" y="2907305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707904" y="3028890"/>
                <a:ext cx="11668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𝑏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028890"/>
                <a:ext cx="116682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4593546" y="2996139"/>
            <a:ext cx="144016" cy="142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196752"/>
            <a:ext cx="1440160" cy="2088232"/>
            <a:chOff x="5220072" y="2884874"/>
            <a:chExt cx="1440160" cy="2088232"/>
          </a:xfrm>
        </p:grpSpPr>
        <p:sp>
          <p:nvSpPr>
            <p:cNvPr id="74" name="Oval 73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4038409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2884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4254759" y="877078"/>
            <a:ext cx="2463282" cy="2415994"/>
          </a:xfrm>
          <a:custGeom>
            <a:avLst/>
            <a:gdLst>
              <a:gd name="connsiteX0" fmla="*/ 0 w 2463282"/>
              <a:gd name="connsiteY0" fmla="*/ 1735493 h 2415994"/>
              <a:gd name="connsiteX1" fmla="*/ 391886 w 2463282"/>
              <a:gd name="connsiteY1" fmla="*/ 2183363 h 2415994"/>
              <a:gd name="connsiteX2" fmla="*/ 1063690 w 2463282"/>
              <a:gd name="connsiteY2" fmla="*/ 2388636 h 2415994"/>
              <a:gd name="connsiteX3" fmla="*/ 1698172 w 2463282"/>
              <a:gd name="connsiteY3" fmla="*/ 1586204 h 2415994"/>
              <a:gd name="connsiteX4" fmla="*/ 2313992 w 2463282"/>
              <a:gd name="connsiteY4" fmla="*/ 410546 h 2415994"/>
              <a:gd name="connsiteX5" fmla="*/ 2463282 w 2463282"/>
              <a:gd name="connsiteY5" fmla="*/ 0 h 24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282" h="2415994">
                <a:moveTo>
                  <a:pt x="0" y="1735493"/>
                </a:moveTo>
                <a:cubicBezTo>
                  <a:pt x="107302" y="1904999"/>
                  <a:pt x="214604" y="2074506"/>
                  <a:pt x="391886" y="2183363"/>
                </a:cubicBezTo>
                <a:cubicBezTo>
                  <a:pt x="569168" y="2292220"/>
                  <a:pt x="845976" y="2488162"/>
                  <a:pt x="1063690" y="2388636"/>
                </a:cubicBezTo>
                <a:cubicBezTo>
                  <a:pt x="1281404" y="2289110"/>
                  <a:pt x="1489788" y="1915886"/>
                  <a:pt x="1698172" y="1586204"/>
                </a:cubicBezTo>
                <a:cubicBezTo>
                  <a:pt x="1906556" y="1256522"/>
                  <a:pt x="2186474" y="674913"/>
                  <a:pt x="2313992" y="410546"/>
                </a:cubicBezTo>
                <a:cubicBezTo>
                  <a:pt x="2441510" y="146179"/>
                  <a:pt x="2463282" y="0"/>
                  <a:pt x="2463282" y="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degree-2 poly through (0,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958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/>
          <p:cNvCxnSpPr/>
          <p:nvPr/>
        </p:nvCxnSpPr>
        <p:spPr>
          <a:xfrm>
            <a:off x="4139952" y="2567137"/>
            <a:ext cx="3024336" cy="280607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5220072" y="3574423"/>
            <a:ext cx="1440160" cy="1293330"/>
            <a:chOff x="5220072" y="4830497"/>
            <a:chExt cx="1440160" cy="1293330"/>
          </a:xfrm>
        </p:grpSpPr>
        <p:sp>
          <p:nvSpPr>
            <p:cNvPr id="81" name="Oval 80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868144" y="5406561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6516216" y="598121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000" y="3789040"/>
            <a:ext cx="2059434" cy="1584176"/>
            <a:chOff x="4572000" y="3067553"/>
            <a:chExt cx="2059434" cy="1584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4572000" y="3067553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067553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33600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5148064" y="364361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643617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3333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5868144" y="4251619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144" y="4251619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4000" r="-34400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755576" y="285754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r="-3774" b="-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3738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r="-3774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/>
              <p:cNvSpPr txBox="1"/>
              <p:nvPr/>
            </p:nvSpPr>
            <p:spPr>
              <a:xfrm>
                <a:off x="6071861" y="2996952"/>
                <a:ext cx="2892627" cy="135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Fortunately: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b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𝑏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𝑠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𝑠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𝑖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861" y="2996952"/>
                <a:ext cx="2892627" cy="1355884"/>
              </a:xfrm>
              <a:prstGeom prst="rect">
                <a:avLst/>
              </a:prstGeom>
              <a:blipFill>
                <a:blip r:embed="rId24"/>
                <a:stretch>
                  <a:fillRect l="-3493" t="-69159" b="-13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D9EA3A4C-BB39-7845-B9A0-B2833B29003B}"/>
              </a:ext>
            </a:extLst>
          </p:cNvPr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Multiplication gate: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F5037-9E12-5F44-9D01-E9EFDD51C65D}"/>
              </a:ext>
            </a:extLst>
          </p:cNvPr>
          <p:cNvSpPr txBox="1"/>
          <p:nvPr/>
        </p:nvSpPr>
        <p:spPr>
          <a:xfrm>
            <a:off x="179512" y="5703639"/>
            <a:ext cx="376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multiply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shares &amp; run a degree reduction protocol.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162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38010" y="3633876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222518" y="3573016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663532" y="4149080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2" y="5033052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286414" y="4746339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445748" y="4746339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8642" y="4528649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566334" y="508979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494326" y="480176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Degree Reduction Protocol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BAEB79-87A8-F24D-852A-266B1E7D8FDE}"/>
              </a:ext>
            </a:extLst>
          </p:cNvPr>
          <p:cNvSpPr txBox="1"/>
          <p:nvPr/>
        </p:nvSpPr>
        <p:spPr>
          <a:xfrm>
            <a:off x="839228" y="102607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Convert shares on a degree-2t polynomial into shares on a degree-t polynomial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/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1. Each party t-out-of-n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all parties   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blipFill>
                <a:blip r:embed="rId25"/>
                <a:stretch>
                  <a:fillRect l="-2174" t="-6061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/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2. Each party computes a linear combination of the shares it receives using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blipFill>
                <a:blip r:embed="rId26"/>
                <a:stretch>
                  <a:fillRect l="-2174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/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Idea: “homomorphically” compute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on the local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produc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 shares.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blipFill>
                <a:blip r:embed="rId27"/>
                <a:stretch>
                  <a:fillRect l="-1497" t="-1831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26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38010" y="3633876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222518" y="3573016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663532" y="4149080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Callout 28"/>
              <p:cNvSpPr/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2" y="5033052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286414" y="4746339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445748" y="4746339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8642" y="4528649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Callout 45"/>
              <p:cNvSpPr/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566334" y="508979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494326" y="480176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/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1. Each party t-out-of-n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all parties   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blipFill>
                <a:blip r:embed="rId25"/>
                <a:stretch>
                  <a:fillRect l="-2174" t="-6061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/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2. Each party computes a linear combination of the shares it receives using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blipFill>
                <a:blip r:embed="rId26"/>
                <a:stretch>
                  <a:fillRect l="-2174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/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Idea: “homomorphically” compute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on the local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produc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 shares.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blipFill>
                <a:blip r:embed="rId27"/>
                <a:stretch>
                  <a:fillRect l="-1497" t="-1831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63">
            <a:extLst>
              <a:ext uri="{FF2B5EF4-FFF2-40B4-BE49-F238E27FC236}">
                <a16:creationId xmlns:a16="http://schemas.microsoft.com/office/drawing/2014/main" id="{1CBAE0BB-CD68-D541-A38E-E4927EBC1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52536" y="294927"/>
            <a:ext cx="8928992" cy="1283475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This is the moral equivalent of bootstrapping in FHE!</a:t>
            </a:r>
          </a:p>
        </p:txBody>
      </p:sp>
    </p:spTree>
    <p:extLst>
      <p:ext uri="{BB962C8B-B14F-4D97-AF65-F5344CB8AC3E}">
        <p14:creationId xmlns:p14="http://schemas.microsoft.com/office/powerpoint/2010/main" val="25099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6751081" y="1925946"/>
            <a:ext cx="1143870" cy="998139"/>
            <a:chOff x="7909560" y="1958696"/>
            <a:chExt cx="1143870" cy="9981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66" t="38538" r="33550" b="36747"/>
            <a:stretch/>
          </p:blipFill>
          <p:spPr>
            <a:xfrm>
              <a:off x="8100391" y="1958696"/>
              <a:ext cx="953039" cy="99813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09560" y="2411806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16200000">
            <a:off x="5742808" y="1577020"/>
            <a:ext cx="1042760" cy="936103"/>
            <a:chOff x="6431739" y="2385644"/>
            <a:chExt cx="1042760" cy="93610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3" t="39915" r="60699" b="36906"/>
            <a:stretch/>
          </p:blipFill>
          <p:spPr>
            <a:xfrm>
              <a:off x="6588225" y="2385644"/>
              <a:ext cx="886274" cy="93610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6431739" y="2774005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257611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196751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1772815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408716" y="764704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3476499" y="764704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2656787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370074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370074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Callout 33"/>
          <p:cNvSpPr/>
          <p:nvPr/>
        </p:nvSpPr>
        <p:spPr>
          <a:xfrm>
            <a:off x="2719932" y="2956077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" name="Triangle 1"/>
          <p:cNvSpPr/>
          <p:nvPr/>
        </p:nvSpPr>
        <p:spPr>
          <a:xfrm>
            <a:off x="4355976" y="908720"/>
            <a:ext cx="4561441" cy="2047358"/>
          </a:xfrm>
          <a:prstGeom prst="triangle">
            <a:avLst>
              <a:gd name="adj" fmla="val 512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1461" y="3789040"/>
            <a:ext cx="729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Each party secret-shares their input.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5271" y="2099756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71" y="2099756"/>
                <a:ext cx="50184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012160" y="1743198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743198"/>
                <a:ext cx="50184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5940152" y="2946429"/>
            <a:ext cx="376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Arithmetic circuit for 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3528" y="429657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Proceed gate by gate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b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ADD: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 locally add shares </a:t>
            </a:r>
            <a:b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MULT: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locally </a:t>
            </a:r>
            <a:r>
              <a:rPr lang="en-US" sz="2400" dirty="0" err="1">
                <a:solidFill>
                  <a:srgbClr val="000000"/>
                </a:solidFill>
                <a:latin typeface="Arial"/>
                <a:cs typeface="Arial"/>
              </a:rPr>
              <a:t>mult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shares and do degree reduction.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3528" y="5559623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 Exchange the output shares &amp; reconstruct the output.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403648" y="6270411"/>
                <a:ext cx="6192688" cy="461665"/>
              </a:xfrm>
              <a:prstGeom prst="rect">
                <a:avLst/>
              </a:prstGeom>
              <a:solidFill>
                <a:srgbClr val="891637">
                  <a:alpha val="39000"/>
                </a:srgbClr>
              </a:solidFill>
              <a:ln>
                <a:solidFill>
                  <a:srgbClr val="89163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Communication Complexity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#AND gates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70411"/>
                <a:ext cx="619268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375" t="-7792" b="-29870"/>
                </a:stretch>
              </a:blipFill>
              <a:ln>
                <a:solidFill>
                  <a:srgbClr val="89163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9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  <p:bldP spid="44" grpId="0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900608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Security Intuition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80B41-A882-9B4C-AC0B-256824B1C19C}"/>
              </a:ext>
            </a:extLst>
          </p:cNvPr>
          <p:cNvSpPr txBox="1"/>
          <p:nvPr/>
        </p:nvSpPr>
        <p:spPr>
          <a:xfrm>
            <a:off x="611560" y="1772816"/>
            <a:ext cx="729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Any subset of t parties do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not get any information about other parties’ inputs from the input shares.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6FF47-0C19-804E-9F41-78384D575A32}"/>
              </a:ext>
            </a:extLst>
          </p:cNvPr>
          <p:cNvSpPr txBox="1"/>
          <p:nvPr/>
        </p:nvSpPr>
        <p:spPr>
          <a:xfrm>
            <a:off x="611560" y="2958043"/>
            <a:ext cx="729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Security of the degree-reduction protocol: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any subset of t parties sees completely random numbers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74A8E-475C-E247-BF34-93CF271634BE}"/>
              </a:ext>
            </a:extLst>
          </p:cNvPr>
          <p:cNvSpPr txBox="1"/>
          <p:nvPr/>
        </p:nvSpPr>
        <p:spPr>
          <a:xfrm>
            <a:off x="611560" y="4437112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noProof="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The output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lives on a random polynomial of degree t whose constant term is the circuit output. The shares, therefore, reveal only the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t output.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32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Decryption and Signing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89E03-9523-E544-B1FF-09896B3606C1}"/>
              </a:ext>
            </a:extLst>
          </p:cNvPr>
          <p:cNvSpPr txBox="1"/>
          <p:nvPr/>
        </p:nvSpPr>
        <p:spPr>
          <a:xfrm>
            <a:off x="1259632" y="1340768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Secre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t sharing is useful way beyond MPC.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FD714-9E10-8649-A076-922B2E0EF9D5}"/>
              </a:ext>
            </a:extLst>
          </p:cNvPr>
          <p:cNvSpPr txBox="1"/>
          <p:nvPr/>
        </p:nvSpPr>
        <p:spPr>
          <a:xfrm>
            <a:off x="683568" y="263691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example: distributed storage of keys.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0770A-1BB7-5843-A174-B76C5ECBFE02}"/>
              </a:ext>
            </a:extLst>
          </p:cNvPr>
          <p:cNvSpPr txBox="1"/>
          <p:nvPr/>
        </p:nvSpPr>
        <p:spPr>
          <a:xfrm>
            <a:off x="683568" y="3615407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example, threshold decryption: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distributed storage of decryption key + non-interactive distributed (or threshold) decryption</a:t>
            </a:r>
          </a:p>
        </p:txBody>
      </p:sp>
    </p:spTree>
    <p:extLst>
      <p:ext uri="{BB962C8B-B14F-4D97-AF65-F5344CB8AC3E}">
        <p14:creationId xmlns:p14="http://schemas.microsoft.com/office/powerpoint/2010/main" val="167269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</a:t>
            </a:r>
            <a:r>
              <a:rPr lang="en-US" b="1" i="1" dirty="0">
                <a:solidFill>
                  <a:srgbClr val="1A17A5"/>
                </a:solidFill>
                <a:latin typeface="Calibri" pitchFamily="34" charset="0"/>
              </a:rPr>
              <a:t>Multi-</a:t>
            </a:r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party Computation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087492" y="1761668"/>
            <a:ext cx="908444" cy="940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4572000" y="1700808"/>
            <a:ext cx="1232138" cy="10081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01301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256895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563673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14" y="3160844"/>
            <a:ext cx="782216" cy="11026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63589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9523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>
            <a:off x="488017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79512" y="4653136"/>
                <a:ext cx="85557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LAST LECTURE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𝒏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out of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corruptions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653136"/>
                <a:ext cx="8555772" cy="461665"/>
              </a:xfrm>
              <a:prstGeom prst="rect">
                <a:avLst/>
              </a:prstGeom>
              <a:blipFill>
                <a:blip r:embed="rId5"/>
                <a:stretch>
                  <a:fillRect l="-1037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9512" y="5363924"/>
                <a:ext cx="90730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Goldreich-Micali-Wigderson Protocol for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parties with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&lt;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corruptions, using Oblivious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Transfer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(which can only be </a:t>
                </a:r>
                <a:r>
                  <a:rPr kumimoji="0" lang="en-US" sz="2400" i="1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computationally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secure)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363924"/>
                <a:ext cx="9073008" cy="1200329"/>
              </a:xfrm>
              <a:prstGeom prst="rect">
                <a:avLst/>
              </a:prstGeom>
              <a:blipFill>
                <a:blip r:embed="rId6"/>
                <a:stretch>
                  <a:fillRect l="-978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60" y="1658417"/>
            <a:ext cx="886408" cy="8864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890F44-9C27-2441-8A5C-4F9D0D154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72" y="2995633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El Gamal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B65-3AFA-4648-ADF7-4844E8CEAC82}"/>
                  </a:ext>
                </a:extLst>
              </p:cNvPr>
              <p:cNvSpPr txBox="1"/>
              <p:nvPr/>
            </p:nvSpPr>
            <p:spPr>
              <a:xfrm>
                <a:off x="607368" y="1268760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Public key: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sup>
                    </m:sSup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B65-3AFA-4648-ADF7-4844E8CE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1268760"/>
                <a:ext cx="7776864" cy="461665"/>
              </a:xfrm>
              <a:prstGeom prst="rect">
                <a:avLst/>
              </a:prstGeom>
              <a:blipFill>
                <a:blip r:embed="rId3"/>
                <a:stretch>
                  <a:fillRect l="-1307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A1C6-B505-7C4E-AFA6-D5F5E4E12583}"/>
                  </a:ext>
                </a:extLst>
              </p:cNvPr>
              <p:cNvSpPr txBox="1"/>
              <p:nvPr/>
            </p:nvSpPr>
            <p:spPr>
              <a:xfrm>
                <a:off x="611560" y="1887215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Secret key: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A1C6-B505-7C4E-AFA6-D5F5E4E1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87215"/>
                <a:ext cx="7776864" cy="461665"/>
              </a:xfrm>
              <a:prstGeom prst="rect">
                <a:avLst/>
              </a:prstGeom>
              <a:blipFill>
                <a:blip r:embed="rId4"/>
                <a:stretch>
                  <a:fillRect l="-130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3876160-9E1F-A940-A887-248D37C2A5A4}"/>
              </a:ext>
            </a:extLst>
          </p:cNvPr>
          <p:cNvSpPr txBox="1"/>
          <p:nvPr/>
        </p:nvSpPr>
        <p:spPr>
          <a:xfrm>
            <a:off x="611560" y="2535287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I am paranoid about losing x so I share it among n servers.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DC19F2-BEC0-3248-9716-5B20A743E90A}"/>
                  </a:ext>
                </a:extLst>
              </p:cNvPr>
              <p:cNvSpPr txBox="1"/>
              <p:nvPr/>
            </p:nvSpPr>
            <p:spPr>
              <a:xfrm>
                <a:off x="607368" y="3611056"/>
                <a:ext cx="8536632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I secret-share x into 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s.t.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=1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 (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mod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𝑞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DC19F2-BEC0-3248-9716-5B20A743E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3611056"/>
                <a:ext cx="8536632" cy="462947"/>
              </a:xfrm>
              <a:prstGeom prst="rect">
                <a:avLst/>
              </a:prstGeom>
              <a:blipFill>
                <a:blip r:embed="rId5"/>
                <a:stretch>
                  <a:fillRect l="-1190" t="-127027" r="-298" b="-194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9FF4C-0722-E043-9882-F83962F8A212}"/>
              </a:ext>
            </a:extLst>
          </p:cNvPr>
          <p:cNvSpPr txBox="1"/>
          <p:nvPr/>
        </p:nvSpPr>
        <p:spPr>
          <a:xfrm>
            <a:off x="611560" y="430778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u="sng" dirty="0">
                <a:solidFill>
                  <a:srgbClr val="0000FF"/>
                </a:solidFill>
                <a:latin typeface="Arial"/>
                <a:cs typeface="Arial"/>
              </a:rPr>
              <a:t>Threshold Decryption:</a:t>
            </a:r>
            <a:endParaRPr kumimoji="0" lang="en-US" sz="240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1CC92E-394C-464B-B6BA-35802A062F8D}"/>
                  </a:ext>
                </a:extLst>
              </p:cNvPr>
              <p:cNvSpPr txBox="1"/>
              <p:nvPr/>
            </p:nvSpPr>
            <p:spPr>
              <a:xfrm>
                <a:off x="611560" y="5811946"/>
                <a:ext cx="7776864" cy="857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Multiplying the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decryption shares gives us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𝑔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𝑟𝑥</m:t>
                        </m:r>
                      </m:sup>
                    </m:sSup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which in turn gives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us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𝑚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after division.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1CC92E-394C-464B-B6BA-35802A062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811946"/>
                <a:ext cx="7776864" cy="857414"/>
              </a:xfrm>
              <a:prstGeom prst="rect">
                <a:avLst/>
              </a:prstGeom>
              <a:blipFill>
                <a:blip r:embed="rId6"/>
                <a:stretch>
                  <a:fillRect l="-1305" t="-68116" b="-5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31070C-0F46-804D-91A9-67EA16DD1AB0}"/>
                  </a:ext>
                </a:extLst>
              </p:cNvPr>
              <p:cNvSpPr/>
              <p:nvPr/>
            </p:nvSpPr>
            <p:spPr>
              <a:xfrm>
                <a:off x="607368" y="4902259"/>
                <a:ext cx="820891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Given a ciphertext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𝑟𝑥</m:t>
                        </m:r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the servers each compute a decryption share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31070C-0F46-804D-91A9-67EA16DD1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4902259"/>
                <a:ext cx="8208912" cy="830997"/>
              </a:xfrm>
              <a:prstGeom prst="rect">
                <a:avLst/>
              </a:prstGeom>
              <a:blipFill>
                <a:blip r:embed="rId7"/>
                <a:stretch>
                  <a:fillRect l="-1236" t="-4478" r="-464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4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Decryption and Signing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89E03-9523-E544-B1FF-09896B3606C1}"/>
              </a:ext>
            </a:extLst>
          </p:cNvPr>
          <p:cNvSpPr txBox="1"/>
          <p:nvPr/>
        </p:nvSpPr>
        <p:spPr>
          <a:xfrm>
            <a:off x="1259632" y="1340768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Secre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t sharing is useful way beyond MPC.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FD714-9E10-8649-A076-922B2E0EF9D5}"/>
              </a:ext>
            </a:extLst>
          </p:cNvPr>
          <p:cNvSpPr txBox="1"/>
          <p:nvPr/>
        </p:nvSpPr>
        <p:spPr>
          <a:xfrm>
            <a:off x="683568" y="263691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example: distributed storage of keys.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0770A-1BB7-5843-A174-B76C5ECBFE02}"/>
              </a:ext>
            </a:extLst>
          </p:cNvPr>
          <p:cNvSpPr txBox="1"/>
          <p:nvPr/>
        </p:nvSpPr>
        <p:spPr>
          <a:xfrm>
            <a:off x="683568" y="3615407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example, threshold decryption: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distributed storage of decryption key + non-interactive distributed (or threshold) decryption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B23CF-32D2-604D-A441-4322F95B6431}"/>
              </a:ext>
            </a:extLst>
          </p:cNvPr>
          <p:cNvSpPr txBox="1"/>
          <p:nvPr/>
        </p:nvSpPr>
        <p:spPr>
          <a:xfrm>
            <a:off x="691908" y="522920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Yet another example, threshold signing.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4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612E73-74AB-DB41-9CE2-1C24FB542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6141" r="28738" b="32360"/>
          <a:stretch/>
        </p:blipFill>
        <p:spPr>
          <a:xfrm>
            <a:off x="989856" y="2746269"/>
            <a:ext cx="7164288" cy="284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E9E3A-FAD8-BD48-BB6E-FBE4285C8D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41180" r="24801" b="35442"/>
          <a:stretch/>
        </p:blipFill>
        <p:spPr>
          <a:xfrm>
            <a:off x="755576" y="764704"/>
            <a:ext cx="7164288" cy="18722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F5C1EB-224B-F443-B87F-1E19BD65CFAD}"/>
              </a:ext>
            </a:extLst>
          </p:cNvPr>
          <p:cNvSpPr/>
          <p:nvPr/>
        </p:nvSpPr>
        <p:spPr>
          <a:xfrm>
            <a:off x="1187624" y="2852936"/>
            <a:ext cx="6696744" cy="1314818"/>
          </a:xfrm>
          <a:prstGeom prst="rect">
            <a:avLst/>
          </a:prstGeom>
          <a:solidFill>
            <a:schemeClr val="accent1">
              <a:alpha val="2953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6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6F7CB-49CC-3543-9D51-ACFCD16DA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32364" r="21651" b="5904"/>
          <a:stretch/>
        </p:blipFill>
        <p:spPr>
          <a:xfrm>
            <a:off x="1691680" y="1988840"/>
            <a:ext cx="6408712" cy="4618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0E5F4-1624-334D-830A-FABEF8B33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4" t="27720" r="25794" b="42041"/>
          <a:stretch/>
        </p:blipFill>
        <p:spPr>
          <a:xfrm>
            <a:off x="1691680" y="116632"/>
            <a:ext cx="4536505" cy="17281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6578A9-5341-A147-BDE3-E3DBF6694B10}"/>
              </a:ext>
            </a:extLst>
          </p:cNvPr>
          <p:cNvSpPr/>
          <p:nvPr/>
        </p:nvSpPr>
        <p:spPr>
          <a:xfrm>
            <a:off x="1667841" y="2492896"/>
            <a:ext cx="6696744" cy="936104"/>
          </a:xfrm>
          <a:prstGeom prst="rect">
            <a:avLst/>
          </a:prstGeom>
          <a:solidFill>
            <a:schemeClr val="accent1">
              <a:alpha val="2953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7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00500C-6B86-0246-85B1-B4290FA2EA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1" b="8420"/>
          <a:stretch/>
        </p:blipFill>
        <p:spPr>
          <a:xfrm>
            <a:off x="0" y="1124744"/>
            <a:ext cx="914400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0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1B36F59E-5849-4CAF-A892-FFC1CAC4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522" y="188640"/>
            <a:ext cx="4868024" cy="846199"/>
          </a:xfrm>
        </p:spPr>
        <p:txBody>
          <a:bodyPr>
            <a:noAutofit/>
          </a:bodyPr>
          <a:lstStyle/>
          <a:p>
            <a:r>
              <a:rPr lang="en-US" sz="4050" b="1" dirty="0">
                <a:latin typeface="Calibri" panose="020F0502020204030204" pitchFamily="34" charset="0"/>
                <a:cs typeface="Calibri" panose="020F0502020204030204" pitchFamily="34" charset="0"/>
              </a:rPr>
              <a:t>AN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443EB-5924-2A47-9587-A3237E08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47" y="2437805"/>
            <a:ext cx="830698" cy="1101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8AC39-4B80-7848-9B8E-00F29AEFC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2" y="2439651"/>
            <a:ext cx="910520" cy="10568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337D4D-7C61-EA4F-A0DF-43C5475858BB}"/>
              </a:ext>
            </a:extLst>
          </p:cNvPr>
          <p:cNvSpPr txBox="1"/>
          <p:nvPr/>
        </p:nvSpPr>
        <p:spPr>
          <a:xfrm>
            <a:off x="251522" y="3480079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SACHA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276384-BE28-DA40-8B9B-B10CF58C710A}"/>
              </a:ext>
            </a:extLst>
          </p:cNvPr>
          <p:cNvGrpSpPr/>
          <p:nvPr/>
        </p:nvGrpSpPr>
        <p:grpSpPr>
          <a:xfrm>
            <a:off x="1626268" y="2581983"/>
            <a:ext cx="688559" cy="646438"/>
            <a:chOff x="1789072" y="875082"/>
            <a:chExt cx="688559" cy="6464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9B6C7A-00EB-2040-AC1E-E82E05AE4278}"/>
                </a:ext>
              </a:extLst>
            </p:cNvPr>
            <p:cNvSpPr txBox="1"/>
            <p:nvPr/>
          </p:nvSpPr>
          <p:spPr bwMode="auto">
            <a:xfrm>
              <a:off x="1947044" y="875082"/>
              <a:ext cx="49084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1</a:t>
              </a:r>
            </a:p>
          </p:txBody>
        </p:sp>
        <p:sp>
          <p:nvSpPr>
            <p:cNvPr id="63" name="Right Arrow 13">
              <a:extLst>
                <a:ext uri="{FF2B5EF4-FFF2-40B4-BE49-F238E27FC236}">
                  <a16:creationId xmlns:a16="http://schemas.microsoft.com/office/drawing/2014/main" id="{99DEBA90-6821-B346-BA22-B1C840CD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27066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EDE460A-578A-C640-B3C1-5031AF6B394A}"/>
              </a:ext>
            </a:extLst>
          </p:cNvPr>
          <p:cNvSpPr txBox="1"/>
          <p:nvPr/>
        </p:nvSpPr>
        <p:spPr>
          <a:xfrm>
            <a:off x="-21509" y="3801112"/>
            <a:ext cx="21674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R+S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</a:t>
            </a:r>
            <a:b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</a:b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B083F0-E954-D249-A867-FACEA219BF07}"/>
              </a:ext>
            </a:extLst>
          </p:cNvPr>
          <p:cNvSpPr txBox="1"/>
          <p:nvPr/>
        </p:nvSpPr>
        <p:spPr>
          <a:xfrm>
            <a:off x="2422122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LALI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6EDD04-A900-9948-AB2F-D93C19E3C520}"/>
              </a:ext>
            </a:extLst>
          </p:cNvPr>
          <p:cNvSpPr txBox="1"/>
          <p:nvPr/>
        </p:nvSpPr>
        <p:spPr>
          <a:xfrm>
            <a:off x="2337158" y="3860292"/>
            <a:ext cx="15327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7C8970-F267-4442-9F08-A73F3306DD5B}"/>
              </a:ext>
            </a:extLst>
          </p:cNvPr>
          <p:cNvGrpSpPr/>
          <p:nvPr/>
        </p:nvGrpSpPr>
        <p:grpSpPr>
          <a:xfrm>
            <a:off x="3743929" y="2581983"/>
            <a:ext cx="688559" cy="651977"/>
            <a:chOff x="1789072" y="875082"/>
            <a:chExt cx="688559" cy="6519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C55A9AB-9152-7749-8082-BDF28CB24B03}"/>
                </a:ext>
              </a:extLst>
            </p:cNvPr>
            <p:cNvSpPr txBox="1"/>
            <p:nvPr/>
          </p:nvSpPr>
          <p:spPr bwMode="auto">
            <a:xfrm>
              <a:off x="1931095" y="875082"/>
              <a:ext cx="49084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2</a:t>
              </a:r>
            </a:p>
          </p:txBody>
        </p:sp>
        <p:sp>
          <p:nvSpPr>
            <p:cNvPr id="69" name="Right Arrow 13">
              <a:extLst>
                <a:ext uri="{FF2B5EF4-FFF2-40B4-BE49-F238E27FC236}">
                  <a16:creationId xmlns:a16="http://schemas.microsoft.com/office/drawing/2014/main" id="{D2DB9932-6D18-FF43-AB18-F6C2A587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32605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ADDF0B5-29A1-AA47-8759-4D11DD8DBBCA}"/>
              </a:ext>
            </a:extLst>
          </p:cNvPr>
          <p:cNvSpPr txBox="1"/>
          <p:nvPr/>
        </p:nvSpPr>
        <p:spPr>
          <a:xfrm>
            <a:off x="4604770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APARNA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AD96EC-9DA3-BE4B-95E0-131FF50AE756}"/>
              </a:ext>
            </a:extLst>
          </p:cNvPr>
          <p:cNvSpPr txBox="1"/>
          <p:nvPr/>
        </p:nvSpPr>
        <p:spPr>
          <a:xfrm>
            <a:off x="4572000" y="3825311"/>
            <a:ext cx="15327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3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3 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5BCD92-E9C9-F749-A5BC-7D5F7ABFC7F9}"/>
              </a:ext>
            </a:extLst>
          </p:cNvPr>
          <p:cNvSpPr txBox="1"/>
          <p:nvPr/>
        </p:nvSpPr>
        <p:spPr bwMode="auto">
          <a:xfrm>
            <a:off x="4546151" y="4942130"/>
            <a:ext cx="4756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189">
              <a:defRPr/>
            </a:pPr>
            <a:r>
              <a:rPr lang="en-US" sz="2400" b="1" dirty="0" err="1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sz="2400" b="1" baseline="-25000" dirty="0" err="1">
                <a:solidFill>
                  <a:srgbClr val="750D21"/>
                </a:solidFill>
                <a:latin typeface="Myriad Pro" panose="020B0503030403020204" pitchFamily="34" charset="0"/>
              </a:rPr>
              <a:t>n</a:t>
            </a:r>
            <a:endParaRPr lang="en-US" sz="2400" b="1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B5D569-BE75-5C41-A334-B1EDA5B98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772" y="2528564"/>
            <a:ext cx="6094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189"/>
            <a:r>
              <a:rPr lang="en-US" sz="4800" dirty="0">
                <a:solidFill>
                  <a:srgbClr val="7D7773"/>
                </a:solidFill>
                <a:latin typeface="Calibri" pitchFamily="34" charset="0"/>
                <a:cs typeface="Calibri" pitchFamily="34" charset="0"/>
              </a:rPr>
              <a:t>…</a:t>
            </a:r>
            <a:endParaRPr lang="en-US" sz="4800" dirty="0">
              <a:solidFill>
                <a:srgbClr val="7D7773"/>
              </a:solidFill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CFEDD80-9651-9147-AD8A-1A2D29F6F3A0}"/>
              </a:ext>
            </a:extLst>
          </p:cNvPr>
          <p:cNvSpPr txBox="1"/>
          <p:nvPr/>
        </p:nvSpPr>
        <p:spPr>
          <a:xfrm>
            <a:off x="7546969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VINOD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B80364-C658-F648-A238-7C3A6BB8C03C}"/>
              </a:ext>
            </a:extLst>
          </p:cNvPr>
          <p:cNvSpPr txBox="1"/>
          <p:nvPr/>
        </p:nvSpPr>
        <p:spPr>
          <a:xfrm>
            <a:off x="7175197" y="3783452"/>
            <a:ext cx="18830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 err="1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 err="1">
                <a:solidFill>
                  <a:srgbClr val="750D21"/>
                </a:solidFill>
                <a:latin typeface="Myriad Pro" panose="020B0503030403020204" pitchFamily="34" charset="0"/>
              </a:rPr>
              <a:t>n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n-1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n 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73894FFD-A5B5-BB47-8292-81A3761076E4}"/>
              </a:ext>
            </a:extLst>
          </p:cNvPr>
          <p:cNvSpPr/>
          <p:nvPr/>
        </p:nvSpPr>
        <p:spPr>
          <a:xfrm flipH="1">
            <a:off x="958282" y="4436660"/>
            <a:ext cx="7146164" cy="1071247"/>
          </a:xfrm>
          <a:prstGeom prst="curvedUpArrow">
            <a:avLst/>
          </a:prstGeom>
          <a:solidFill>
            <a:srgbClr val="6D1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97D90-D586-7E4D-BFFD-973C1512E547}"/>
              </a:ext>
            </a:extLst>
          </p:cNvPr>
          <p:cNvGrpSpPr/>
          <p:nvPr/>
        </p:nvGrpSpPr>
        <p:grpSpPr>
          <a:xfrm>
            <a:off x="291403" y="5659102"/>
            <a:ext cx="4313368" cy="961350"/>
            <a:chOff x="609334" y="5190353"/>
            <a:chExt cx="2846798" cy="12818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0ED4958-C9B5-1B45-9744-E059692D72D6}"/>
                </a:ext>
              </a:extLst>
            </p:cNvPr>
            <p:cNvSpPr/>
            <p:nvPr/>
          </p:nvSpPr>
          <p:spPr>
            <a:xfrm>
              <a:off x="713474" y="5190353"/>
              <a:ext cx="2628952" cy="1281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7D7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E743D5-8075-304E-8D1F-3DFCB49D505D}"/>
                    </a:ext>
                  </a:extLst>
                </p:cNvPr>
                <p:cNvSpPr txBox="1"/>
                <p:nvPr/>
              </p:nvSpPr>
              <p:spPr>
                <a:xfrm>
                  <a:off x="609334" y="5373189"/>
                  <a:ext cx="2846798" cy="4921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457189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pc="100" dirty="0" smtClean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mod</m:t>
                      </m:r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p</m:t>
                      </m:r>
                    </m:oMath>
                  </a14:m>
                  <a:r>
                    <a:rPr lang="en-US" b="1" spc="100" baseline="-25000" dirty="0">
                      <a:solidFill>
                        <a:srgbClr val="750D21"/>
                      </a:solidFill>
                      <a:latin typeface="Myriad Pro" panose="020B0503030403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1" i="0" spc="100" dirty="0" smtClean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b="1" spc="100" baseline="-25000" dirty="0">
                    <a:solidFill>
                      <a:srgbClr val="750D21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E743D5-8075-304E-8D1F-3DFCB49D5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34" y="5373189"/>
                  <a:ext cx="2846798" cy="492100"/>
                </a:xfrm>
                <a:prstGeom prst="rect">
                  <a:avLst/>
                </a:prstGeom>
                <a:blipFill>
                  <a:blip r:embed="rId5"/>
                  <a:stretch>
                    <a:fillRect t="-110000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E81CBD69-F808-2544-B0B0-6E1667D19642}"/>
              </a:ext>
            </a:extLst>
          </p:cNvPr>
          <p:cNvSpPr txBox="1">
            <a:spLocks/>
          </p:cNvSpPr>
          <p:nvPr/>
        </p:nvSpPr>
        <p:spPr>
          <a:xfrm>
            <a:off x="1722219" y="819292"/>
            <a:ext cx="5363440" cy="325142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1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COMPUTING THE AVERAGE SALARY IN THIS ROOM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4A2DC02-2697-7046-89B0-0F9400CEB190}"/>
              </a:ext>
            </a:extLst>
          </p:cNvPr>
          <p:cNvGrpSpPr/>
          <p:nvPr/>
        </p:nvGrpSpPr>
        <p:grpSpPr>
          <a:xfrm>
            <a:off x="6777692" y="2600222"/>
            <a:ext cx="819644" cy="651977"/>
            <a:chOff x="1789072" y="875082"/>
            <a:chExt cx="819644" cy="65197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9C27089-3CEE-D346-9186-DBF0FF829ADA}"/>
                </a:ext>
              </a:extLst>
            </p:cNvPr>
            <p:cNvSpPr txBox="1"/>
            <p:nvPr/>
          </p:nvSpPr>
          <p:spPr bwMode="auto">
            <a:xfrm>
              <a:off x="1931095" y="875082"/>
              <a:ext cx="67762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n-1</a:t>
              </a:r>
            </a:p>
          </p:txBody>
        </p:sp>
        <p:sp>
          <p:nvSpPr>
            <p:cNvPr id="85" name="Right Arrow 13">
              <a:extLst>
                <a:ext uri="{FF2B5EF4-FFF2-40B4-BE49-F238E27FC236}">
                  <a16:creationId xmlns:a16="http://schemas.microsoft.com/office/drawing/2014/main" id="{905E43A5-3196-DA48-87E9-EEFF2928F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32605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D0441E6-3207-4B43-B6BA-48C8D2FE7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634" y="2378140"/>
            <a:ext cx="951149" cy="1193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562B91-A8BF-8547-9F91-C8DE6DE807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5" t="52471" r="16877" b="23618"/>
          <a:stretch/>
        </p:blipFill>
        <p:spPr>
          <a:xfrm>
            <a:off x="4932307" y="2273408"/>
            <a:ext cx="609462" cy="1177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F10594-1226-934E-8698-DD71944A3772}"/>
              </a:ext>
            </a:extLst>
          </p:cNvPr>
          <p:cNvSpPr txBox="1"/>
          <p:nvPr/>
        </p:nvSpPr>
        <p:spPr>
          <a:xfrm>
            <a:off x="4932307" y="5831788"/>
            <a:ext cx="33938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this secure?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64B7A43B-1927-E749-A85B-B87D716F281B}"/>
                  </a:ext>
                </a:extLst>
              </p:cNvPr>
              <p:cNvSpPr/>
              <p:nvPr/>
            </p:nvSpPr>
            <p:spPr>
              <a:xfrm>
                <a:off x="560679" y="1659192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64B7A43B-1927-E749-A85B-B87D716F2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9" y="1659192"/>
                <a:ext cx="914400" cy="612648"/>
              </a:xfrm>
              <a:prstGeom prst="wedgeRoundRectCallout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>
                <a:extLst>
                  <a:ext uri="{FF2B5EF4-FFF2-40B4-BE49-F238E27FC236}">
                    <a16:creationId xmlns:a16="http://schemas.microsoft.com/office/drawing/2014/main" id="{C7FF030D-C263-AD48-BCC5-EEA4DE0AF8E1}"/>
                  </a:ext>
                </a:extLst>
              </p:cNvPr>
              <p:cNvSpPr/>
              <p:nvPr/>
            </p:nvSpPr>
            <p:spPr>
              <a:xfrm>
                <a:off x="2812528" y="1668115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>
                <a:extLst>
                  <a:ext uri="{FF2B5EF4-FFF2-40B4-BE49-F238E27FC236}">
                    <a16:creationId xmlns:a16="http://schemas.microsoft.com/office/drawing/2014/main" id="{C7FF030D-C263-AD48-BCC5-EEA4DE0AF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528" y="1668115"/>
                <a:ext cx="914400" cy="612648"/>
              </a:xfrm>
              <a:prstGeom prst="wedgeRoundRectCallout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0D180FEC-8243-654A-99FA-1F45A3F73EF1}"/>
                  </a:ext>
                </a:extLst>
              </p:cNvPr>
              <p:cNvSpPr/>
              <p:nvPr/>
            </p:nvSpPr>
            <p:spPr>
              <a:xfrm>
                <a:off x="4947334" y="1628800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0D180FEC-8243-654A-99FA-1F45A3F73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334" y="1628800"/>
                <a:ext cx="914400" cy="612648"/>
              </a:xfrm>
              <a:prstGeom prst="wedgeRoundRectCallout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1C9320F6-7E7A-A042-BA1C-2BBF6CB274C7}"/>
                  </a:ext>
                </a:extLst>
              </p:cNvPr>
              <p:cNvSpPr/>
              <p:nvPr/>
            </p:nvSpPr>
            <p:spPr>
              <a:xfrm>
                <a:off x="7942023" y="1611136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1C9320F6-7E7A-A042-BA1C-2BBF6CB27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023" y="1611136"/>
                <a:ext cx="914400" cy="612648"/>
              </a:xfrm>
              <a:prstGeom prst="wedgeRoundRectCallout">
                <a:avLst/>
              </a:prstGeom>
              <a:blipFill>
                <a:blip r:embed="rId1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5BA1AF0-58E5-CA4F-BFDE-D3E0F19B4B78}"/>
              </a:ext>
            </a:extLst>
          </p:cNvPr>
          <p:cNvSpPr txBox="1"/>
          <p:nvPr/>
        </p:nvSpPr>
        <p:spPr>
          <a:xfrm>
            <a:off x="470604" y="6148164"/>
            <a:ext cx="43133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2400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(if p large enough)</a:t>
            </a:r>
          </a:p>
        </p:txBody>
      </p:sp>
    </p:spTree>
    <p:extLst>
      <p:ext uri="{BB962C8B-B14F-4D97-AF65-F5344CB8AC3E}">
        <p14:creationId xmlns:p14="http://schemas.microsoft.com/office/powerpoint/2010/main" val="6069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5142"/>
    </mc:Choice>
    <mc:Fallback xmlns="">
      <p:transition advTm="105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  <p:bldP spid="71" grpId="0"/>
      <p:bldP spid="74" grpId="0"/>
      <p:bldP spid="77" grpId="0"/>
      <p:bldP spid="10" grpId="0" animBg="1"/>
      <p:bldP spid="33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IT-Secure MPC with Honest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67544" y="1772816"/>
                <a:ext cx="8424936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Theorem 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[BenOr-Goldwasser-Wigderson’88, Chaum-Crepeau-Damgard’88]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</a:br>
                <a:r>
                  <a:rPr lang="en-US" sz="3200" b="1" i="1" dirty="0">
                    <a:solidFill>
                      <a:srgbClr val="0000FF"/>
                    </a:solidFill>
                    <a:latin typeface="Calibri"/>
                  </a:rPr>
                  <a:t>A</a:t>
                </a:r>
                <a:r>
                  <a:rPr kumimoji="0" lang="en-US" sz="32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ny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𝑛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-party computation problem can be solved with information-theoretically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secure as long as at most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f>
                      <m:f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parties collude.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772816"/>
                <a:ext cx="8424936" cy="3168352"/>
              </a:xfrm>
              <a:prstGeom prst="rect">
                <a:avLst/>
              </a:prstGeom>
              <a:blipFill>
                <a:blip r:embed="rId3"/>
                <a:stretch>
                  <a:fillRect l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6BBC1FCD-20E6-0C4D-AED9-D6BEAD26F826}"/>
              </a:ext>
            </a:extLst>
          </p:cNvPr>
          <p:cNvSpPr txBox="1">
            <a:spLocks noChangeArrowheads="1"/>
          </p:cNvSpPr>
          <p:nvPr/>
        </p:nvSpPr>
        <p:spPr>
          <a:xfrm>
            <a:off x="545036" y="5238328"/>
            <a:ext cx="842493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Tool: </a:t>
            </a:r>
            <a:r>
              <a:rPr lang="en-US" sz="3200" b="1" dirty="0">
                <a:solidFill>
                  <a:prstClr val="black"/>
                </a:solidFill>
                <a:latin typeface="Calibri"/>
              </a:rPr>
              <a:t>Shamir’s Secret Sharing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803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Key Tool: Secret-Sharing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p:sp>
        <p:nvSpPr>
          <p:cNvPr id="21" name="Rectangle 63">
            <a:extLst>
              <a:ext uri="{FF2B5EF4-FFF2-40B4-BE49-F238E27FC236}">
                <a16:creationId xmlns:a16="http://schemas.microsoft.com/office/drawing/2014/main" id="{E0653F61-8695-624D-8566-29164579B6D0}"/>
              </a:ext>
            </a:extLst>
          </p:cNvPr>
          <p:cNvSpPr txBox="1">
            <a:spLocks noChangeArrowheads="1"/>
          </p:cNvSpPr>
          <p:nvPr/>
        </p:nvSpPr>
        <p:spPr>
          <a:xfrm>
            <a:off x="274023" y="332656"/>
            <a:ext cx="1152128" cy="32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secret 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144418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444185"/>
                <a:ext cx="1656184" cy="378039"/>
              </a:xfrm>
              <a:prstGeom prst="rect">
                <a:avLst/>
              </a:prstGeom>
              <a:blipFill>
                <a:blip r:embed="rId8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144418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444184"/>
                <a:ext cx="1656184" cy="378039"/>
              </a:xfrm>
              <a:prstGeom prst="rect">
                <a:avLst/>
              </a:prstGeom>
              <a:blipFill>
                <a:blip r:embed="rId9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32300" y="1442228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00" y="1442228"/>
                <a:ext cx="1656184" cy="378039"/>
              </a:xfrm>
              <a:prstGeom prst="rect">
                <a:avLst/>
              </a:prstGeom>
              <a:blipFill>
                <a:blip r:embed="rId10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1440272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440272"/>
                <a:ext cx="1656184" cy="378039"/>
              </a:xfrm>
              <a:prstGeom prst="rect">
                <a:avLst/>
              </a:prstGeom>
              <a:blipFill>
                <a:blip r:embed="rId11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524328" y="141277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412776"/>
                <a:ext cx="1656184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5735224-712A-794C-BAB9-C380B4CC83AC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4989566"/>
            <a:ext cx="831641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Threshold (or t-out-of-n) SS [Shamir’79, Blakley’79]: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2" name="Rectangle 63">
            <a:extLst>
              <a:ext uri="{FF2B5EF4-FFF2-40B4-BE49-F238E27FC236}">
                <a16:creationId xmlns:a16="http://schemas.microsoft.com/office/drawing/2014/main" id="{13B25F6B-01D3-C649-AEAA-47BE516EA884}"/>
              </a:ext>
            </a:extLst>
          </p:cNvPr>
          <p:cNvSpPr txBox="1">
            <a:spLocks noChangeArrowheads="1"/>
          </p:cNvSpPr>
          <p:nvPr/>
        </p:nvSpPr>
        <p:spPr>
          <a:xfrm>
            <a:off x="801136" y="3284984"/>
            <a:ext cx="806489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Any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“authorized”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subset of players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can recover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b.</a:t>
            </a: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39127FED-A396-5741-BB9A-82F7A0B8BD8F}"/>
              </a:ext>
            </a:extLst>
          </p:cNvPr>
          <p:cNvSpPr txBox="1">
            <a:spLocks noChangeArrowheads="1"/>
          </p:cNvSpPr>
          <p:nvPr/>
        </p:nvSpPr>
        <p:spPr>
          <a:xfrm>
            <a:off x="801136" y="3846590"/>
            <a:ext cx="806489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No other subset of players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has any info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about 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C8B72F2F-465F-AB41-9483-36BB2EF3106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697716" y="5570935"/>
                <a:ext cx="5248200" cy="45035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“authorized” subset = has size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≥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t. 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C8B72F2F-465F-AB41-9483-36BB2EF31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716" y="5570935"/>
                <a:ext cx="5248200" cy="450353"/>
              </a:xfrm>
              <a:prstGeom prst="rect">
                <a:avLst/>
              </a:prstGeom>
              <a:blipFill>
                <a:blip r:embed="rId18"/>
                <a:stretch>
                  <a:fillRect l="-1691" t="-10811" r="-48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68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7" grpId="0"/>
      <p:bldP spid="32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: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 random </a:t>
                </a: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blipFill>
                <a:blip r:embed="rId10"/>
                <a:stretch>
                  <a:fillRect t="-9677" r="-1005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:  random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blipFill>
                <a:blip r:embed="rId11"/>
                <a:stretch>
                  <a:fillRect t="-13333" r="-10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: </a:t>
                </a:r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random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: random</a:t>
                </a: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blipFill>
                <a:blip r:embed="rId13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63688" y="6147305"/>
                <a:ext cx="5688632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𝑏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+…+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6147305"/>
                <a:ext cx="5688632" cy="378039"/>
              </a:xfrm>
              <a:prstGeom prst="rect">
                <a:avLst/>
              </a:prstGeom>
              <a:blipFill>
                <a:blip r:embed="rId14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35A5A44-5038-164C-AE06-296CE94C5A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52" y="3752843"/>
            <a:ext cx="2613554" cy="20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blipFill>
                <a:blip r:embed="rId10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blipFill>
                <a:blip r:embed="rId11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blipFill>
                <a:blip r:embed="rId13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95536" y="6242505"/>
                <a:ext cx="5688632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𝑏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242505"/>
                <a:ext cx="5688632" cy="378039"/>
              </a:xfrm>
              <a:prstGeom prst="rect">
                <a:avLst/>
              </a:prstGeom>
              <a:blipFill>
                <a:blip r:embed="rId14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B5FD67-1924-1D4A-AC89-40AF49CC94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12" y="4131629"/>
            <a:ext cx="2137420" cy="16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1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𝟐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Sharing?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63">
            <a:extLst>
              <a:ext uri="{FF2B5EF4-FFF2-40B4-BE49-F238E27FC236}">
                <a16:creationId xmlns:a16="http://schemas.microsoft.com/office/drawing/2014/main" id="{0BC54A4E-FCBC-7946-BC47-E4206099EE17}"/>
              </a:ext>
            </a:extLst>
          </p:cNvPr>
          <p:cNvSpPr txBox="1">
            <a:spLocks noChangeArrowheads="1"/>
          </p:cNvSpPr>
          <p:nvPr/>
        </p:nvSpPr>
        <p:spPr>
          <a:xfrm>
            <a:off x="575555" y="3284984"/>
            <a:ext cx="2808313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Here is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a solution.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5554" y="3896761"/>
                <a:ext cx="7740861" cy="1509031"/>
              </a:xfrm>
              <a:prstGeom prst="rect">
                <a:avLst/>
              </a:prstGeom>
              <a:noFill/>
              <a:ln w="25400">
                <a:solidFill>
                  <a:srgbClr val="7D7773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l"/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Repeat </a:t>
                </a: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f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or every two-person subset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}: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  <a:p>
                <a:pPr marL="342900" lvl="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G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enerate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a 2-out-of-2 secret sharing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(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of b.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marL="342900" lvl="0" indent="-342900" algn="l">
                  <a:buFont typeface="Arial" panose="020B0604020202020204" pitchFamily="34" charset="0"/>
                  <a:buChar char="•"/>
                </a:pP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4" y="3896761"/>
                <a:ext cx="7740861" cy="1509031"/>
              </a:xfrm>
              <a:prstGeom prst="rect">
                <a:avLst/>
              </a:prstGeom>
              <a:blipFill>
                <a:blip r:embed="rId10"/>
                <a:stretch>
                  <a:fillRect l="-1144"/>
                </a:stretch>
              </a:blipFill>
              <a:ln w="25400">
                <a:solidFill>
                  <a:srgbClr val="7D777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63">
            <a:extLst>
              <a:ext uri="{FF2B5EF4-FFF2-40B4-BE49-F238E27FC236}">
                <a16:creationId xmlns:a16="http://schemas.microsoft.com/office/drawing/2014/main" id="{0859813C-2A7C-7143-B5BA-895ECE6BE785}"/>
              </a:ext>
            </a:extLst>
          </p:cNvPr>
          <p:cNvSpPr txBox="1">
            <a:spLocks noChangeArrowheads="1"/>
          </p:cNvSpPr>
          <p:nvPr/>
        </p:nvSpPr>
        <p:spPr>
          <a:xfrm>
            <a:off x="539551" y="5597238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What</a:t>
            </a:r>
            <a:r>
              <a:rPr kumimoji="0" lang="en-US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is the size of shares each party gets?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65A42E1C-A38E-704E-8795-C6EDD955BE04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6165304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How does this scale to t-out-of-n?</a:t>
            </a:r>
          </a:p>
        </p:txBody>
      </p:sp>
    </p:spTree>
    <p:extLst>
      <p:ext uri="{BB962C8B-B14F-4D97-AF65-F5344CB8AC3E}">
        <p14:creationId xmlns:p14="http://schemas.microsoft.com/office/powerpoint/2010/main" val="16570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32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50444</TotalTime>
  <Words>2154</Words>
  <Application>Microsoft Macintosh PowerPoint</Application>
  <PresentationFormat>On-screen Show (4:3)</PresentationFormat>
  <Paragraphs>372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American Typewriter</vt:lpstr>
      <vt:lpstr>Arial</vt:lpstr>
      <vt:lpstr>Calibri</vt:lpstr>
      <vt:lpstr>Calibri Light</vt:lpstr>
      <vt:lpstr>Cambria Math</vt:lpstr>
      <vt:lpstr>Courier New</vt:lpstr>
      <vt:lpstr>Myriad Pro</vt:lpstr>
      <vt:lpstr>Segoe UI</vt:lpstr>
      <vt:lpstr>Wingdings</vt:lpstr>
      <vt:lpstr>Office Theme</vt:lpstr>
      <vt:lpstr>Custom Design</vt:lpstr>
      <vt:lpstr>Default Design</vt:lpstr>
      <vt:lpstr>PowerPoint Presentation</vt:lpstr>
      <vt:lpstr>Secure Multi-party Computation</vt:lpstr>
      <vt:lpstr>Secure Multi-party Computation</vt:lpstr>
      <vt:lpstr>AN EXAMPLE</vt:lpstr>
      <vt:lpstr>IT-Secure MPC with Honest Majority</vt:lpstr>
      <vt:lpstr>PowerPoint Presentation</vt:lpstr>
      <vt:lpstr>PowerPoint Presentation</vt:lpstr>
      <vt:lpstr>PowerPoint Presentation</vt:lpstr>
      <vt:lpstr>PowerPoint Presentation</vt:lpstr>
      <vt:lpstr>Shamir’s t-out-of-n Secret Sharing</vt:lpstr>
      <vt:lpstr>Shamir’s 2-out-of-n Secret Sharing</vt:lpstr>
      <vt:lpstr>Shamir’s 2-out-of-n Secret Sharing</vt:lpstr>
      <vt:lpstr>Shamir’s 2-out-of-n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Secure Multiparty Computation</vt:lpstr>
      <vt:lpstr>Secure Multiparty Computation</vt:lpstr>
      <vt:lpstr>Secure Multiparty Computation</vt:lpstr>
      <vt:lpstr>Multiplication</vt:lpstr>
      <vt:lpstr>Degree Reduction Protocol</vt:lpstr>
      <vt:lpstr>Degree Reduction Protocol</vt:lpstr>
      <vt:lpstr>This is the moral equivalent of bootstrapping in FHE!</vt:lpstr>
      <vt:lpstr>Secure Multiparty Computation</vt:lpstr>
      <vt:lpstr>Security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1313</cp:revision>
  <dcterms:created xsi:type="dcterms:W3CDTF">2014-03-14T23:52:55Z</dcterms:created>
  <dcterms:modified xsi:type="dcterms:W3CDTF">2021-12-01T19:21:56Z</dcterms:modified>
</cp:coreProperties>
</file>